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334" r:id="rId3"/>
    <p:sldId id="335" r:id="rId4"/>
    <p:sldId id="336" r:id="rId5"/>
    <p:sldId id="337" r:id="rId6"/>
    <p:sldId id="338" r:id="rId7"/>
    <p:sldId id="340" r:id="rId8"/>
    <p:sldId id="344" r:id="rId9"/>
    <p:sldId id="341" r:id="rId10"/>
    <p:sldId id="350" r:id="rId11"/>
    <p:sldId id="351" r:id="rId12"/>
    <p:sldId id="352" r:id="rId13"/>
    <p:sldId id="348" r:id="rId14"/>
    <p:sldId id="353" r:id="rId15"/>
    <p:sldId id="354" r:id="rId16"/>
    <p:sldId id="357" r:id="rId17"/>
    <p:sldId id="355" r:id="rId18"/>
    <p:sldId id="359" r:id="rId19"/>
    <p:sldId id="358" r:id="rId20"/>
    <p:sldId id="356" r:id="rId21"/>
    <p:sldId id="349" r:id="rId22"/>
    <p:sldId id="345" r:id="rId23"/>
    <p:sldId id="346" r:id="rId24"/>
    <p:sldId id="347" r:id="rId25"/>
    <p:sldId id="360" r:id="rId26"/>
    <p:sldId id="342" r:id="rId27"/>
    <p:sldId id="343" r:id="rId28"/>
    <p:sldId id="364" r:id="rId29"/>
    <p:sldId id="365" r:id="rId30"/>
    <p:sldId id="367" r:id="rId31"/>
    <p:sldId id="366" r:id="rId32"/>
    <p:sldId id="368" r:id="rId33"/>
    <p:sldId id="369" r:id="rId34"/>
    <p:sldId id="370" r:id="rId35"/>
    <p:sldId id="373" r:id="rId36"/>
    <p:sldId id="374" r:id="rId37"/>
    <p:sldId id="371" r:id="rId38"/>
    <p:sldId id="372" r:id="rId39"/>
    <p:sldId id="322" r:id="rId4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752"/>
    <a:srgbClr val="E41861"/>
    <a:srgbClr val="BE12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34" autoAdjust="0"/>
    <p:restoredTop sz="94660"/>
  </p:normalViewPr>
  <p:slideViewPr>
    <p:cSldViewPr snapToGrid="0">
      <p:cViewPr varScale="1">
        <p:scale>
          <a:sx n="110" d="100"/>
          <a:sy n="110" d="100"/>
        </p:scale>
        <p:origin x="1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05/04/2017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56507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7288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56633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60068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414142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05/04/2017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115065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05/04/2017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60807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05/04/2017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884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05/04/2017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8613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05/04/2017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18717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A76F12-279E-4631-BE82-5F9ED667A72E}" type="datetimeFigureOut">
              <a:rPr lang="es-MX" smtClean="0"/>
              <a:t>05/04/2017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717384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A76F12-279E-4631-BE82-5F9ED667A72E}" type="datetimeFigureOut">
              <a:rPr lang="es-MX" smtClean="0"/>
              <a:t>05/04/2017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643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A76F12-279E-4631-BE82-5F9ED667A72E}" type="datetimeFigureOut">
              <a:rPr lang="es-MX" smtClean="0"/>
              <a:t>05/04/2017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53875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7A76F12-279E-4631-BE82-5F9ED667A72E}" type="datetimeFigureOut">
              <a:rPr lang="es-MX" smtClean="0"/>
              <a:t>05/04/2017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5517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76F12-279E-4631-BE82-5F9ED667A72E}" type="datetimeFigureOut">
              <a:rPr lang="es-MX" smtClean="0"/>
              <a:t>05/04/2017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257806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26480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08461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A76F12-279E-4631-BE82-5F9ED667A72E}" type="datetimeFigureOut">
              <a:rPr lang="es-MX" smtClean="0"/>
              <a:t>05/04/2017</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9B1BF1-92C1-4E00-9C75-D7378F98DF89}" type="slidenum">
              <a:rPr lang="es-MX" smtClean="0"/>
              <a:t>‹Nº›</a:t>
            </a:fld>
            <a:endParaRPr lang="es-MX"/>
          </a:p>
        </p:txBody>
      </p:sp>
    </p:spTree>
    <p:extLst>
      <p:ext uri="{BB962C8B-B14F-4D97-AF65-F5344CB8AC3E}">
        <p14:creationId xmlns:p14="http://schemas.microsoft.com/office/powerpoint/2010/main" val="2322770318"/>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96219" y="1214438"/>
            <a:ext cx="9799562" cy="2387600"/>
          </a:xfrm>
        </p:spPr>
        <p:txBody>
          <a:bodyPr>
            <a:normAutofit/>
          </a:bodyPr>
          <a:lstStyle/>
          <a:p>
            <a:r>
              <a:rPr lang="es-MX" dirty="0" smtClean="0">
                <a:effectLst/>
              </a:rPr>
              <a:t>Programando en</a:t>
            </a:r>
            <a:r>
              <a:rPr lang="es-419" dirty="0" smtClean="0">
                <a:effectLst/>
              </a:rPr>
              <a:t> </a:t>
            </a:r>
            <a:r>
              <a:rPr lang="es-419" dirty="0">
                <a:effectLst/>
              </a:rPr>
              <a:t>Java</a:t>
            </a:r>
            <a:endParaRPr lang="es-MX" dirty="0"/>
          </a:p>
        </p:txBody>
      </p:sp>
      <p:sp>
        <p:nvSpPr>
          <p:cNvPr id="3" name="Subtítulo 2"/>
          <p:cNvSpPr>
            <a:spLocks noGrp="1"/>
          </p:cNvSpPr>
          <p:nvPr>
            <p:ph type="subTitle" idx="1"/>
          </p:nvPr>
        </p:nvSpPr>
        <p:spPr/>
        <p:txBody>
          <a:bodyPr>
            <a:normAutofit/>
          </a:bodyPr>
          <a:lstStyle/>
          <a:p>
            <a:r>
              <a:rPr lang="es-MX" dirty="0"/>
              <a:t>Raúl Izquierdo Lino </a:t>
            </a:r>
          </a:p>
          <a:p>
            <a:r>
              <a:rPr lang="es-MX" dirty="0"/>
              <a:t>Leonardo Daniel Padilla Reyes</a:t>
            </a:r>
          </a:p>
        </p:txBody>
      </p:sp>
    </p:spTree>
    <p:extLst>
      <p:ext uri="{BB962C8B-B14F-4D97-AF65-F5344CB8AC3E}">
        <p14:creationId xmlns:p14="http://schemas.microsoft.com/office/powerpoint/2010/main" val="89585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096064"/>
            <a:ext cx="10353761" cy="1326321"/>
          </a:xfrm>
        </p:spPr>
        <p:txBody>
          <a:bodyPr/>
          <a:lstStyle/>
          <a:p>
            <a:r>
              <a:rPr lang="es-MX" dirty="0"/>
              <a:t>Importancia de los comentarios</a:t>
            </a:r>
          </a:p>
        </p:txBody>
      </p:sp>
    </p:spTree>
    <p:extLst>
      <p:ext uri="{BB962C8B-B14F-4D97-AF65-F5344CB8AC3E}">
        <p14:creationId xmlns:p14="http://schemas.microsoft.com/office/powerpoint/2010/main" val="196738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Comentarios de una línea</a:t>
            </a:r>
          </a:p>
        </p:txBody>
      </p:sp>
      <p:sp>
        <p:nvSpPr>
          <p:cNvPr id="3" name="Marcador de contenido 2"/>
          <p:cNvSpPr>
            <a:spLocks noGrp="1"/>
          </p:cNvSpPr>
          <p:nvPr>
            <p:ph idx="1"/>
          </p:nvPr>
        </p:nvSpPr>
        <p:spPr/>
        <p:txBody>
          <a:bodyPr>
            <a:normAutofit/>
          </a:bodyPr>
          <a:lstStyle/>
          <a:p>
            <a:pPr algn="ctr"/>
            <a:r>
              <a:rPr lang="es-MX" sz="4000" dirty="0"/>
              <a:t>//Una sola línea de texto//</a:t>
            </a:r>
          </a:p>
        </p:txBody>
      </p:sp>
    </p:spTree>
    <p:extLst>
      <p:ext uri="{BB962C8B-B14F-4D97-AF65-F5344CB8AC3E}">
        <p14:creationId xmlns:p14="http://schemas.microsoft.com/office/powerpoint/2010/main" val="1729863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Comentarios de varias líneas </a:t>
            </a:r>
          </a:p>
        </p:txBody>
      </p:sp>
      <p:sp>
        <p:nvSpPr>
          <p:cNvPr id="3" name="Marcador de contenido 2"/>
          <p:cNvSpPr>
            <a:spLocks noGrp="1"/>
          </p:cNvSpPr>
          <p:nvPr>
            <p:ph idx="1"/>
          </p:nvPr>
        </p:nvSpPr>
        <p:spPr>
          <a:xfrm>
            <a:off x="913795" y="1935921"/>
            <a:ext cx="10353762" cy="3695136"/>
          </a:xfrm>
        </p:spPr>
        <p:txBody>
          <a:bodyPr>
            <a:noAutofit/>
          </a:bodyPr>
          <a:lstStyle/>
          <a:p>
            <a:r>
              <a:rPr lang="es-MX" sz="3600" dirty="0"/>
              <a:t>*/</a:t>
            </a:r>
          </a:p>
          <a:p>
            <a:pPr lvl="1"/>
            <a:r>
              <a:rPr lang="es-MX" sz="3200" dirty="0"/>
              <a:t>Aquí van varias líneas de código</a:t>
            </a:r>
          </a:p>
          <a:p>
            <a:pPr lvl="1"/>
            <a:r>
              <a:rPr lang="es-MX" sz="3200" dirty="0"/>
              <a:t>Para explicar todo acerca de las funciones, métodos , para que un programador que  no hizo el programa pueda entenderlo o uno mismo tiempo </a:t>
            </a:r>
            <a:r>
              <a:rPr lang="es-MX" sz="3200" dirty="0" err="1"/>
              <a:t>despues</a:t>
            </a:r>
            <a:r>
              <a:rPr lang="es-MX" sz="3200" dirty="0"/>
              <a:t>.</a:t>
            </a:r>
          </a:p>
          <a:p>
            <a:r>
              <a:rPr lang="es-MX" sz="3600" dirty="0"/>
              <a:t>/*</a:t>
            </a:r>
          </a:p>
        </p:txBody>
      </p:sp>
    </p:spTree>
    <p:extLst>
      <p:ext uri="{BB962C8B-B14F-4D97-AF65-F5344CB8AC3E}">
        <p14:creationId xmlns:p14="http://schemas.microsoft.com/office/powerpoint/2010/main" val="125056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096064"/>
            <a:ext cx="10353761" cy="1326321"/>
          </a:xfrm>
        </p:spPr>
        <p:txBody>
          <a:bodyPr/>
          <a:lstStyle/>
          <a:p>
            <a:r>
              <a:rPr lang="es-MX" dirty="0"/>
              <a:t>Programando mi Hola Mundo </a:t>
            </a:r>
          </a:p>
        </p:txBody>
      </p:sp>
    </p:spTree>
    <p:extLst>
      <p:ext uri="{BB962C8B-B14F-4D97-AF65-F5344CB8AC3E}">
        <p14:creationId xmlns:p14="http://schemas.microsoft.com/office/powerpoint/2010/main" val="3027668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Abrimos </a:t>
            </a:r>
            <a:r>
              <a:rPr lang="es-MX" dirty="0" err="1"/>
              <a:t>netbeans</a:t>
            </a:r>
            <a:endParaRPr lang="es-MX" dirty="0"/>
          </a:p>
        </p:txBody>
      </p:sp>
      <p:pic>
        <p:nvPicPr>
          <p:cNvPr id="4" name="Marcador de contenido 3"/>
          <p:cNvPicPr>
            <a:picLocks noGrp="1" noChangeAspect="1"/>
          </p:cNvPicPr>
          <p:nvPr>
            <p:ph idx="1"/>
          </p:nvPr>
        </p:nvPicPr>
        <p:blipFill rotWithShape="1">
          <a:blip r:embed="rId2"/>
          <a:srcRect l="32579" t="30459" r="32961" b="31303"/>
          <a:stretch/>
        </p:blipFill>
        <p:spPr>
          <a:xfrm>
            <a:off x="3867021" y="2517811"/>
            <a:ext cx="4447307" cy="2774468"/>
          </a:xfrm>
          <a:prstGeom prst="rect">
            <a:avLst/>
          </a:prstGeom>
        </p:spPr>
      </p:pic>
    </p:spTree>
    <p:extLst>
      <p:ext uri="{BB962C8B-B14F-4D97-AF65-F5344CB8AC3E}">
        <p14:creationId xmlns:p14="http://schemas.microsoft.com/office/powerpoint/2010/main" val="379588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New </a:t>
            </a:r>
            <a:r>
              <a:rPr lang="es-MX" dirty="0" err="1"/>
              <a:t>PRoyect</a:t>
            </a:r>
            <a:endParaRPr lang="es-MX" dirty="0"/>
          </a:p>
        </p:txBody>
      </p:sp>
      <p:pic>
        <p:nvPicPr>
          <p:cNvPr id="4" name="Marcador de contenido 3"/>
          <p:cNvPicPr>
            <a:picLocks noGrp="1" noChangeAspect="1"/>
          </p:cNvPicPr>
          <p:nvPr>
            <p:ph idx="1"/>
          </p:nvPr>
        </p:nvPicPr>
        <p:blipFill rotWithShape="1">
          <a:blip r:embed="rId2"/>
          <a:srcRect r="79435" b="34676"/>
          <a:stretch/>
        </p:blipFill>
        <p:spPr>
          <a:xfrm>
            <a:off x="4530437" y="1935921"/>
            <a:ext cx="2556164" cy="4745858"/>
          </a:xfrm>
          <a:prstGeom prst="rect">
            <a:avLst/>
          </a:prstGeom>
        </p:spPr>
      </p:pic>
    </p:spTree>
    <p:extLst>
      <p:ext uri="{BB962C8B-B14F-4D97-AF65-F5344CB8AC3E}">
        <p14:creationId xmlns:p14="http://schemas.microsoft.com/office/powerpoint/2010/main" val="290238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Java </a:t>
            </a:r>
            <a:r>
              <a:rPr lang="es-MX" dirty="0" err="1"/>
              <a:t>Aplication</a:t>
            </a:r>
            <a:endParaRPr lang="es-MX" dirty="0"/>
          </a:p>
        </p:txBody>
      </p:sp>
      <p:pic>
        <p:nvPicPr>
          <p:cNvPr id="4" name="Marcador de contenido 3"/>
          <p:cNvPicPr>
            <a:picLocks noGrp="1" noChangeAspect="1"/>
          </p:cNvPicPr>
          <p:nvPr>
            <p:ph idx="1"/>
          </p:nvPr>
        </p:nvPicPr>
        <p:blipFill rotWithShape="1">
          <a:blip r:embed="rId2"/>
          <a:srcRect l="22778" t="13589" r="22844" b="20056"/>
          <a:stretch/>
        </p:blipFill>
        <p:spPr>
          <a:xfrm>
            <a:off x="2744802" y="2098962"/>
            <a:ext cx="6691746" cy="4590850"/>
          </a:xfrm>
          <a:prstGeom prst="rect">
            <a:avLst/>
          </a:prstGeom>
        </p:spPr>
      </p:pic>
    </p:spTree>
    <p:extLst>
      <p:ext uri="{BB962C8B-B14F-4D97-AF65-F5344CB8AC3E}">
        <p14:creationId xmlns:p14="http://schemas.microsoft.com/office/powerpoint/2010/main" val="2020818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Nombre y dirección de proyecto</a:t>
            </a:r>
          </a:p>
        </p:txBody>
      </p:sp>
      <p:pic>
        <p:nvPicPr>
          <p:cNvPr id="4" name="Marcador de contenido 3"/>
          <p:cNvPicPr>
            <a:picLocks noGrp="1" noChangeAspect="1"/>
          </p:cNvPicPr>
          <p:nvPr>
            <p:ph idx="1"/>
          </p:nvPr>
        </p:nvPicPr>
        <p:blipFill rotWithShape="1">
          <a:blip r:embed="rId2"/>
          <a:srcRect l="22462" t="13590" r="22527" b="20619"/>
          <a:stretch/>
        </p:blipFill>
        <p:spPr>
          <a:xfrm>
            <a:off x="2547376" y="1935921"/>
            <a:ext cx="7086598" cy="4765127"/>
          </a:xfrm>
          <a:prstGeom prst="rect">
            <a:avLst/>
          </a:prstGeom>
        </p:spPr>
      </p:pic>
    </p:spTree>
    <p:extLst>
      <p:ext uri="{BB962C8B-B14F-4D97-AF65-F5344CB8AC3E}">
        <p14:creationId xmlns:p14="http://schemas.microsoft.com/office/powerpoint/2010/main" val="4159729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a:blip r:embed="rId2"/>
          <a:stretch>
            <a:fillRect/>
          </a:stretch>
        </p:blipFill>
        <p:spPr>
          <a:xfrm>
            <a:off x="2804567" y="2095500"/>
            <a:ext cx="6573341" cy="3695700"/>
          </a:xfrm>
          <a:prstGeom prst="rect">
            <a:avLst/>
          </a:prstGeom>
        </p:spPr>
      </p:pic>
    </p:spTree>
    <p:extLst>
      <p:ext uri="{BB962C8B-B14F-4D97-AF65-F5344CB8AC3E}">
        <p14:creationId xmlns:p14="http://schemas.microsoft.com/office/powerpoint/2010/main" val="395537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Código </a:t>
            </a:r>
          </a:p>
        </p:txBody>
      </p:sp>
      <p:pic>
        <p:nvPicPr>
          <p:cNvPr id="4" name="Marcador de contenido 3"/>
          <p:cNvPicPr>
            <a:picLocks noGrp="1" noChangeAspect="1"/>
          </p:cNvPicPr>
          <p:nvPr>
            <p:ph idx="1"/>
          </p:nvPr>
        </p:nvPicPr>
        <p:blipFill rotWithShape="1">
          <a:blip r:embed="rId2"/>
          <a:srcRect l="33902" t="19411" r="42240" b="65206"/>
          <a:stretch/>
        </p:blipFill>
        <p:spPr>
          <a:xfrm>
            <a:off x="1898560" y="2471928"/>
            <a:ext cx="8384230" cy="3040598"/>
          </a:xfrm>
          <a:prstGeom prst="rect">
            <a:avLst/>
          </a:prstGeom>
        </p:spPr>
      </p:pic>
    </p:spTree>
    <p:extLst>
      <p:ext uri="{BB962C8B-B14F-4D97-AF65-F5344CB8AC3E}">
        <p14:creationId xmlns:p14="http://schemas.microsoft.com/office/powerpoint/2010/main" val="154152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mtClean="0">
                <a:effectLst/>
              </a:rPr>
              <a:t>Programando en java</a:t>
            </a:r>
            <a:r>
              <a:rPr lang="es-MX" dirty="0">
                <a:effectLst/>
              </a:rPr>
              <a:t>.</a:t>
            </a:r>
            <a:br>
              <a:rPr lang="es-MX" dirty="0">
                <a:effectLst/>
              </a:rPr>
            </a:br>
            <a:endParaRPr lang="es-MX" dirty="0"/>
          </a:p>
        </p:txBody>
      </p:sp>
      <p:pic>
        <p:nvPicPr>
          <p:cNvPr id="1026" name="Picture 2" descr="Resultado de imagen para java 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762974" y="1628374"/>
            <a:ext cx="2655401" cy="486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450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l="32444" t="6214" r="30117" b="63634"/>
          <a:stretch/>
        </p:blipFill>
        <p:spPr>
          <a:xfrm>
            <a:off x="1541114" y="2272938"/>
            <a:ext cx="9099122" cy="4122103"/>
          </a:xfrm>
          <a:prstGeom prst="rect">
            <a:avLst/>
          </a:prstGeom>
        </p:spPr>
      </p:pic>
    </p:spTree>
    <p:extLst>
      <p:ext uri="{BB962C8B-B14F-4D97-AF65-F5344CB8AC3E}">
        <p14:creationId xmlns:p14="http://schemas.microsoft.com/office/powerpoint/2010/main" val="1918550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pic>
        <p:nvPicPr>
          <p:cNvPr id="4" name="Marcador de contenido 3"/>
          <p:cNvPicPr>
            <a:picLocks noGrp="1" noChangeAspect="1"/>
          </p:cNvPicPr>
          <p:nvPr>
            <p:ph idx="1"/>
          </p:nvPr>
        </p:nvPicPr>
        <p:blipFill rotWithShape="1">
          <a:blip r:embed="rId2"/>
          <a:srcRect l="32310" t="65596" r="48626" b="19549"/>
          <a:stretch/>
        </p:blipFill>
        <p:spPr>
          <a:xfrm>
            <a:off x="2289384" y="2699244"/>
            <a:ext cx="7602581" cy="3523036"/>
          </a:xfrm>
          <a:prstGeom prst="rect">
            <a:avLst/>
          </a:prstGeom>
        </p:spPr>
      </p:pic>
    </p:spTree>
    <p:extLst>
      <p:ext uri="{BB962C8B-B14F-4D97-AF65-F5344CB8AC3E}">
        <p14:creationId xmlns:p14="http://schemas.microsoft.com/office/powerpoint/2010/main" val="38875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Nombres de clase </a:t>
            </a:r>
            <a:endParaRPr lang="es-MX" dirty="0"/>
          </a:p>
        </p:txBody>
      </p:sp>
      <p:sp>
        <p:nvSpPr>
          <p:cNvPr id="3" name="Marcador de contenido 2"/>
          <p:cNvSpPr>
            <a:spLocks noGrp="1"/>
          </p:cNvSpPr>
          <p:nvPr>
            <p:ph idx="1"/>
          </p:nvPr>
        </p:nvSpPr>
        <p:spPr/>
        <p:txBody>
          <a:bodyPr/>
          <a:lstStyle/>
          <a:p>
            <a:pPr algn="just"/>
            <a:r>
              <a:rPr lang="es-MX" sz="2800" dirty="0">
                <a:effectLst/>
              </a:rPr>
              <a:t>- Para todos los nombres de clase, la primera letra debe estar en mayúsculas. Si se usan varias palabras para formar un nombre de la clase, la primera letra de cada palabra interna debe estar en mayúsculas.</a:t>
            </a:r>
          </a:p>
          <a:p>
            <a:pPr algn="just"/>
            <a:r>
              <a:rPr lang="es-MX" sz="2800" b="1" dirty="0">
                <a:effectLst/>
              </a:rPr>
              <a:t>Ejemplo: </a:t>
            </a:r>
            <a:r>
              <a:rPr lang="es-MX" sz="2800" i="1" dirty="0" err="1">
                <a:effectLst/>
              </a:rPr>
              <a:t>class</a:t>
            </a:r>
            <a:r>
              <a:rPr lang="es-MX" sz="2800" i="1" dirty="0">
                <a:effectLst/>
              </a:rPr>
              <a:t> </a:t>
            </a:r>
            <a:r>
              <a:rPr lang="es-MX" sz="2800" i="1" dirty="0" err="1">
                <a:effectLst/>
              </a:rPr>
              <a:t>MiPrimerHolaMundo</a:t>
            </a:r>
            <a:endParaRPr lang="es-MX" sz="2800" dirty="0">
              <a:effectLst/>
            </a:endParaRPr>
          </a:p>
          <a:p>
            <a:endParaRPr lang="es-MX" dirty="0"/>
          </a:p>
        </p:txBody>
      </p:sp>
    </p:spTree>
    <p:extLst>
      <p:ext uri="{BB962C8B-B14F-4D97-AF65-F5344CB8AC3E}">
        <p14:creationId xmlns:p14="http://schemas.microsoft.com/office/powerpoint/2010/main" val="3447848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Case </a:t>
            </a:r>
            <a:r>
              <a:rPr lang="es-MX" dirty="0" err="1">
                <a:effectLst/>
              </a:rPr>
              <a:t>Sensitivity</a:t>
            </a:r>
            <a:r>
              <a:rPr lang="es-MX" dirty="0">
                <a:effectLst/>
              </a:rPr>
              <a:t> -</a:t>
            </a:r>
            <a:endParaRPr lang="es-MX" dirty="0"/>
          </a:p>
        </p:txBody>
      </p:sp>
      <p:sp>
        <p:nvSpPr>
          <p:cNvPr id="3" name="Marcador de contenido 2"/>
          <p:cNvSpPr>
            <a:spLocks noGrp="1"/>
          </p:cNvSpPr>
          <p:nvPr>
            <p:ph idx="1"/>
          </p:nvPr>
        </p:nvSpPr>
        <p:spPr/>
        <p:txBody>
          <a:bodyPr>
            <a:normAutofit/>
          </a:bodyPr>
          <a:lstStyle/>
          <a:p>
            <a:pPr algn="just"/>
            <a:r>
              <a:rPr lang="es-MX" sz="3600" dirty="0">
                <a:effectLst/>
              </a:rPr>
              <a:t>Java es sensible a mayúsculas y minúsculas, lo que significa que el identificador </a:t>
            </a:r>
            <a:r>
              <a:rPr lang="es-MX" sz="3600" b="1" dirty="0" err="1">
                <a:effectLst/>
              </a:rPr>
              <a:t>Hello</a:t>
            </a:r>
            <a:r>
              <a:rPr lang="es-MX" sz="3600" dirty="0">
                <a:effectLst/>
              </a:rPr>
              <a:t> y </a:t>
            </a:r>
            <a:r>
              <a:rPr lang="es-MX" sz="3600" b="1" dirty="0" err="1">
                <a:effectLst/>
              </a:rPr>
              <a:t>hello</a:t>
            </a:r>
            <a:r>
              <a:rPr lang="es-MX" sz="3600" dirty="0">
                <a:effectLst/>
              </a:rPr>
              <a:t> tendría un significado diferente en Java.</a:t>
            </a:r>
            <a:endParaRPr lang="es-MX" sz="3600" dirty="0"/>
          </a:p>
        </p:txBody>
      </p:sp>
    </p:spTree>
    <p:extLst>
      <p:ext uri="{BB962C8B-B14F-4D97-AF65-F5344CB8AC3E}">
        <p14:creationId xmlns:p14="http://schemas.microsoft.com/office/powerpoint/2010/main" val="995558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Nombres de métodos</a:t>
            </a:r>
            <a:endParaRPr lang="es-MX" dirty="0"/>
          </a:p>
        </p:txBody>
      </p:sp>
      <p:sp>
        <p:nvSpPr>
          <p:cNvPr id="3" name="Marcador de contenido 2"/>
          <p:cNvSpPr>
            <a:spLocks noGrp="1"/>
          </p:cNvSpPr>
          <p:nvPr>
            <p:ph idx="1"/>
          </p:nvPr>
        </p:nvSpPr>
        <p:spPr/>
        <p:txBody>
          <a:bodyPr>
            <a:normAutofit/>
          </a:bodyPr>
          <a:lstStyle/>
          <a:p>
            <a:pPr algn="just"/>
            <a:r>
              <a:rPr lang="es-MX" sz="2800" dirty="0">
                <a:effectLst/>
              </a:rPr>
              <a:t> - Todos los nombres de métodos deben comenzar con una letra minúscula. Si se usan varias palabras para formar el nombre del método, entonces la primera letra de cada palabra interna debe estar en mayúsculas.</a:t>
            </a:r>
          </a:p>
          <a:p>
            <a:pPr algn="just"/>
            <a:endParaRPr lang="es-MX" sz="2800" dirty="0">
              <a:effectLst/>
            </a:endParaRPr>
          </a:p>
          <a:p>
            <a:pPr algn="just"/>
            <a:r>
              <a:rPr lang="es-MX" sz="2800" b="1" dirty="0">
                <a:effectLst/>
              </a:rPr>
              <a:t>Ejemplo: </a:t>
            </a:r>
            <a:r>
              <a:rPr lang="es-MX" sz="2800" i="1" dirty="0" err="1">
                <a:effectLst/>
              </a:rPr>
              <a:t>public</a:t>
            </a:r>
            <a:r>
              <a:rPr lang="es-MX" sz="2800" i="1" dirty="0">
                <a:effectLst/>
              </a:rPr>
              <a:t> </a:t>
            </a:r>
            <a:r>
              <a:rPr lang="es-MX" sz="2800" i="1" dirty="0" err="1">
                <a:effectLst/>
              </a:rPr>
              <a:t>void</a:t>
            </a:r>
            <a:r>
              <a:rPr lang="es-MX" sz="2800" i="1" dirty="0">
                <a:effectLst/>
              </a:rPr>
              <a:t> </a:t>
            </a:r>
            <a:r>
              <a:rPr lang="es-MX" sz="2800" i="1" dirty="0" err="1">
                <a:effectLst/>
              </a:rPr>
              <a:t>myMethodName</a:t>
            </a:r>
            <a:r>
              <a:rPr lang="es-MX" sz="2800" i="1" dirty="0">
                <a:effectLst/>
              </a:rPr>
              <a:t> ()</a:t>
            </a:r>
            <a:endParaRPr lang="es-MX" sz="2800" dirty="0"/>
          </a:p>
        </p:txBody>
      </p:sp>
    </p:spTree>
    <p:extLst>
      <p:ext uri="{BB962C8B-B14F-4D97-AF65-F5344CB8AC3E}">
        <p14:creationId xmlns:p14="http://schemas.microsoft.com/office/powerpoint/2010/main" val="24863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Programa Nombre del archivo </a:t>
            </a:r>
            <a:endParaRPr lang="es-MX" dirty="0"/>
          </a:p>
        </p:txBody>
      </p:sp>
      <p:sp>
        <p:nvSpPr>
          <p:cNvPr id="3" name="Marcador de contenido 2"/>
          <p:cNvSpPr>
            <a:spLocks noGrp="1"/>
          </p:cNvSpPr>
          <p:nvPr>
            <p:ph idx="1"/>
          </p:nvPr>
        </p:nvSpPr>
        <p:spPr/>
        <p:txBody>
          <a:bodyPr>
            <a:normAutofit lnSpcReduction="10000"/>
          </a:bodyPr>
          <a:lstStyle/>
          <a:p>
            <a:pPr algn="just"/>
            <a:r>
              <a:rPr lang="es-MX" sz="2800" dirty="0">
                <a:effectLst/>
              </a:rPr>
              <a:t>Nombre del archivo de programa debe coincidir exactamente con el nombre de la clase.</a:t>
            </a:r>
          </a:p>
          <a:p>
            <a:pPr algn="just"/>
            <a:r>
              <a:rPr lang="es-MX" sz="2800" dirty="0">
                <a:effectLst/>
              </a:rPr>
              <a:t>Al guardar el archivo, debe guardarlo con el nombre de la clase (Recuerde que Java distingue entre mayúsculas y minúsculas) y anexar '.java' al final del nombre (si el nombre del archivo y el nombre de la clase no coinciden, su programa no compilará ).</a:t>
            </a:r>
          </a:p>
          <a:p>
            <a:endParaRPr lang="es-MX" dirty="0"/>
          </a:p>
        </p:txBody>
      </p:sp>
    </p:spTree>
    <p:extLst>
      <p:ext uri="{BB962C8B-B14F-4D97-AF65-F5344CB8AC3E}">
        <p14:creationId xmlns:p14="http://schemas.microsoft.com/office/powerpoint/2010/main" val="325286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Ejemplo:</a:t>
            </a:r>
            <a:endParaRPr lang="es-MX" dirty="0"/>
          </a:p>
        </p:txBody>
      </p:sp>
      <p:sp>
        <p:nvSpPr>
          <p:cNvPr id="3" name="Marcador de contenido 2"/>
          <p:cNvSpPr>
            <a:spLocks noGrp="1"/>
          </p:cNvSpPr>
          <p:nvPr>
            <p:ph idx="1"/>
          </p:nvPr>
        </p:nvSpPr>
        <p:spPr>
          <a:xfrm>
            <a:off x="644434" y="2096064"/>
            <a:ext cx="10623123" cy="3695136"/>
          </a:xfrm>
        </p:spPr>
        <p:txBody>
          <a:bodyPr>
            <a:noAutofit/>
          </a:bodyPr>
          <a:lstStyle/>
          <a:p>
            <a:pPr algn="just"/>
            <a:r>
              <a:rPr lang="es-MX" sz="3600" dirty="0">
                <a:effectLst/>
              </a:rPr>
              <a:t> Asumir '</a:t>
            </a:r>
            <a:r>
              <a:rPr lang="es-MX" sz="3600" dirty="0" err="1">
                <a:effectLst/>
              </a:rPr>
              <a:t>MyFirstJavaProgram</a:t>
            </a:r>
            <a:r>
              <a:rPr lang="es-MX" sz="3600" dirty="0">
                <a:effectLst/>
              </a:rPr>
              <a:t>' es el nombre de la clase. A </a:t>
            </a:r>
            <a:r>
              <a:rPr lang="es-MX" sz="3600" i="1" dirty="0">
                <a:effectLst/>
              </a:rPr>
              <a:t>continuación</a:t>
            </a:r>
            <a:r>
              <a:rPr lang="es-MX" sz="3600" dirty="0">
                <a:effectLst/>
              </a:rPr>
              <a:t> , el archivo debe </a:t>
            </a:r>
            <a:r>
              <a:rPr lang="es-MX" sz="3600" i="1" dirty="0">
                <a:effectLst/>
              </a:rPr>
              <a:t>guardarse</a:t>
            </a:r>
            <a:r>
              <a:rPr lang="es-MX" sz="3600" dirty="0">
                <a:effectLst/>
              </a:rPr>
              <a:t> como</a:t>
            </a:r>
            <a:r>
              <a:rPr lang="es-MX" sz="3600" i="1" dirty="0">
                <a:effectLst/>
              </a:rPr>
              <a:t>'MyFirstJavaProgram.java'</a:t>
            </a:r>
            <a:endParaRPr lang="es-MX" sz="3600" dirty="0"/>
          </a:p>
        </p:txBody>
      </p:sp>
    </p:spTree>
    <p:extLst>
      <p:ext uri="{BB962C8B-B14F-4D97-AF65-F5344CB8AC3E}">
        <p14:creationId xmlns:p14="http://schemas.microsoft.com/office/powerpoint/2010/main" val="461057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7017" y="609600"/>
            <a:ext cx="10640539" cy="1326321"/>
          </a:xfrm>
        </p:spPr>
        <p:txBody>
          <a:bodyPr/>
          <a:lstStyle/>
          <a:p>
            <a:r>
              <a:rPr lang="es-MX" dirty="0" err="1">
                <a:effectLst/>
              </a:rPr>
              <a:t>Public</a:t>
            </a:r>
            <a:r>
              <a:rPr lang="es-MX" dirty="0">
                <a:effectLst/>
              </a:rPr>
              <a:t> </a:t>
            </a:r>
            <a:r>
              <a:rPr lang="es-MX" dirty="0" err="1">
                <a:effectLst/>
              </a:rPr>
              <a:t>static</a:t>
            </a:r>
            <a:r>
              <a:rPr lang="es-MX" dirty="0">
                <a:effectLst/>
              </a:rPr>
              <a:t> </a:t>
            </a:r>
            <a:r>
              <a:rPr lang="es-MX" dirty="0" err="1">
                <a:effectLst/>
              </a:rPr>
              <a:t>void</a:t>
            </a:r>
            <a:r>
              <a:rPr lang="es-MX" dirty="0">
                <a:effectLst/>
              </a:rPr>
              <a:t> </a:t>
            </a:r>
            <a:r>
              <a:rPr lang="es-MX" dirty="0" err="1">
                <a:effectLst/>
              </a:rPr>
              <a:t>main</a:t>
            </a:r>
            <a:r>
              <a:rPr lang="es-MX" dirty="0">
                <a:effectLst/>
              </a:rPr>
              <a:t> (</a:t>
            </a:r>
            <a:r>
              <a:rPr lang="es-MX" dirty="0" err="1">
                <a:effectLst/>
              </a:rPr>
              <a:t>String</a:t>
            </a:r>
            <a:r>
              <a:rPr lang="es-MX" dirty="0">
                <a:effectLst/>
              </a:rPr>
              <a:t> </a:t>
            </a:r>
            <a:r>
              <a:rPr lang="es-MX" dirty="0" err="1">
                <a:effectLst/>
              </a:rPr>
              <a:t>args</a:t>
            </a:r>
            <a:r>
              <a:rPr lang="es-MX" dirty="0">
                <a:effectLst/>
              </a:rPr>
              <a:t> []) </a:t>
            </a:r>
            <a:endParaRPr lang="es-MX" dirty="0"/>
          </a:p>
        </p:txBody>
      </p:sp>
      <p:sp>
        <p:nvSpPr>
          <p:cNvPr id="3" name="Marcador de contenido 2"/>
          <p:cNvSpPr>
            <a:spLocks noGrp="1"/>
          </p:cNvSpPr>
          <p:nvPr>
            <p:ph idx="1"/>
          </p:nvPr>
        </p:nvSpPr>
        <p:spPr>
          <a:xfrm>
            <a:off x="913794" y="2061230"/>
            <a:ext cx="10353762" cy="3695136"/>
          </a:xfrm>
        </p:spPr>
        <p:txBody>
          <a:bodyPr>
            <a:normAutofit/>
          </a:bodyPr>
          <a:lstStyle/>
          <a:p>
            <a:pPr algn="just"/>
            <a:r>
              <a:rPr lang="es-MX" sz="3600" dirty="0">
                <a:effectLst/>
              </a:rPr>
              <a:t>- El procesamiento del programa Java comienza desde el método </a:t>
            </a:r>
            <a:r>
              <a:rPr lang="es-MX" sz="3600" dirty="0" err="1">
                <a:effectLst/>
              </a:rPr>
              <a:t>main</a:t>
            </a:r>
            <a:r>
              <a:rPr lang="es-MX" sz="3600" dirty="0">
                <a:effectLst/>
              </a:rPr>
              <a:t> (), que es una parte obligatoria de cada programa Java.</a:t>
            </a:r>
            <a:endParaRPr lang="es-MX" sz="3600" dirty="0"/>
          </a:p>
        </p:txBody>
      </p:sp>
    </p:spTree>
    <p:extLst>
      <p:ext uri="{BB962C8B-B14F-4D97-AF65-F5344CB8AC3E}">
        <p14:creationId xmlns:p14="http://schemas.microsoft.com/office/powerpoint/2010/main" val="2658974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pic>
        <p:nvPicPr>
          <p:cNvPr id="4" name="Marcador de contenido 3"/>
          <p:cNvPicPr>
            <a:picLocks noGrp="1" noChangeAspect="1"/>
          </p:cNvPicPr>
          <p:nvPr>
            <p:ph idx="1"/>
          </p:nvPr>
        </p:nvPicPr>
        <p:blipFill rotWithShape="1">
          <a:blip r:embed="rId2"/>
          <a:srcRect l="5139" t="6451" r="65965" b="46185"/>
          <a:stretch/>
        </p:blipFill>
        <p:spPr>
          <a:xfrm>
            <a:off x="4000618" y="2185851"/>
            <a:ext cx="4180114" cy="3854145"/>
          </a:xfrm>
          <a:prstGeom prst="rect">
            <a:avLst/>
          </a:prstGeom>
        </p:spPr>
      </p:pic>
    </p:spTree>
    <p:extLst>
      <p:ext uri="{BB962C8B-B14F-4D97-AF65-F5344CB8AC3E}">
        <p14:creationId xmlns:p14="http://schemas.microsoft.com/office/powerpoint/2010/main" val="1184038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Ejemplo de Clase</a:t>
            </a:r>
          </a:p>
        </p:txBody>
      </p:sp>
      <p:pic>
        <p:nvPicPr>
          <p:cNvPr id="4" name="Marcador de contenido 3"/>
          <p:cNvPicPr>
            <a:picLocks noGrp="1" noChangeAspect="1"/>
          </p:cNvPicPr>
          <p:nvPr>
            <p:ph idx="1"/>
          </p:nvPr>
        </p:nvPicPr>
        <p:blipFill rotWithShape="1">
          <a:blip r:embed="rId2"/>
          <a:srcRect l="15067" t="14019" r="61459" b="50899"/>
          <a:stretch/>
        </p:blipFill>
        <p:spPr>
          <a:xfrm>
            <a:off x="2075543" y="272851"/>
            <a:ext cx="7566616" cy="6360930"/>
          </a:xfrm>
          <a:prstGeom prst="rect">
            <a:avLst/>
          </a:prstGeom>
        </p:spPr>
      </p:pic>
    </p:spTree>
    <p:extLst>
      <p:ext uri="{BB962C8B-B14F-4D97-AF65-F5344CB8AC3E}">
        <p14:creationId xmlns:p14="http://schemas.microsoft.com/office/powerpoint/2010/main" val="238721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Tutorial de </a:t>
            </a:r>
            <a:r>
              <a:rPr lang="es-MX" dirty="0" err="1"/>
              <a:t>JAva</a:t>
            </a:r>
            <a:endParaRPr lang="es-MX" dirty="0"/>
          </a:p>
        </p:txBody>
      </p:sp>
      <p:sp>
        <p:nvSpPr>
          <p:cNvPr id="3" name="Marcador de contenido 2"/>
          <p:cNvSpPr>
            <a:spLocks noGrp="1"/>
          </p:cNvSpPr>
          <p:nvPr>
            <p:ph idx="1"/>
          </p:nvPr>
        </p:nvSpPr>
        <p:spPr/>
        <p:txBody>
          <a:bodyPr>
            <a:normAutofit lnSpcReduction="10000"/>
          </a:bodyPr>
          <a:lstStyle/>
          <a:p>
            <a:pPr algn="just"/>
            <a:r>
              <a:rPr lang="es-MX" sz="3600" dirty="0"/>
              <a:t>Lenguaje de alto nivel</a:t>
            </a:r>
          </a:p>
          <a:p>
            <a:pPr algn="just"/>
            <a:r>
              <a:rPr lang="es-MX" sz="3600" dirty="0"/>
              <a:t>Desarrollado </a:t>
            </a:r>
            <a:r>
              <a:rPr lang="es-MX" sz="3600" dirty="0" err="1"/>
              <a:t>Sun</a:t>
            </a:r>
            <a:r>
              <a:rPr lang="es-MX" sz="3600" dirty="0"/>
              <a:t> Microsystems y lanzado en 1995</a:t>
            </a:r>
          </a:p>
          <a:p>
            <a:pPr algn="just"/>
            <a:r>
              <a:rPr lang="es-MX" sz="3600" dirty="0"/>
              <a:t>Multiplataforma (Windows, Mac Os y UNIX).</a:t>
            </a:r>
          </a:p>
          <a:p>
            <a:pPr algn="just"/>
            <a:r>
              <a:rPr lang="es-MX" sz="3600" dirty="0"/>
              <a:t>Java SE gratuito.</a:t>
            </a:r>
          </a:p>
        </p:txBody>
      </p:sp>
    </p:spTree>
    <p:extLst>
      <p:ext uri="{BB962C8B-B14F-4D97-AF65-F5344CB8AC3E}">
        <p14:creationId xmlns:p14="http://schemas.microsoft.com/office/powerpoint/2010/main" val="2242100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Constructores</a:t>
            </a:r>
          </a:p>
        </p:txBody>
      </p:sp>
      <p:sp>
        <p:nvSpPr>
          <p:cNvPr id="3" name="Marcador de contenido 2"/>
          <p:cNvSpPr>
            <a:spLocks noGrp="1"/>
          </p:cNvSpPr>
          <p:nvPr>
            <p:ph idx="1"/>
          </p:nvPr>
        </p:nvSpPr>
        <p:spPr/>
        <p:txBody>
          <a:bodyPr>
            <a:normAutofit/>
          </a:bodyPr>
          <a:lstStyle/>
          <a:p>
            <a:pPr algn="just"/>
            <a:r>
              <a:rPr lang="es-MX" sz="3600" dirty="0">
                <a:effectLst/>
              </a:rPr>
              <a:t>Cada vez que se crea un nuevo objeto, se invocará al menos un constructor. La regla principal de los constructores es que deben tener el mismo nombre que la clase. Una clase puede tener más de un constructor.</a:t>
            </a:r>
            <a:endParaRPr lang="es-MX" sz="3600" dirty="0"/>
          </a:p>
        </p:txBody>
      </p:sp>
    </p:spTree>
    <p:extLst>
      <p:ext uri="{BB962C8B-B14F-4D97-AF65-F5344CB8AC3E}">
        <p14:creationId xmlns:p14="http://schemas.microsoft.com/office/powerpoint/2010/main" val="3483854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Constructor</a:t>
            </a:r>
          </a:p>
        </p:txBody>
      </p:sp>
      <p:pic>
        <p:nvPicPr>
          <p:cNvPr id="4" name="Marcador de contenido 3"/>
          <p:cNvPicPr>
            <a:picLocks noGrp="1" noChangeAspect="1"/>
          </p:cNvPicPr>
          <p:nvPr>
            <p:ph idx="1"/>
          </p:nvPr>
        </p:nvPicPr>
        <p:blipFill rotWithShape="1">
          <a:blip r:embed="rId2"/>
          <a:srcRect l="15213" t="6686" r="50723" b="63387"/>
          <a:stretch/>
        </p:blipFill>
        <p:spPr>
          <a:xfrm>
            <a:off x="1836538" y="1935921"/>
            <a:ext cx="8508274" cy="4204475"/>
          </a:xfrm>
          <a:prstGeom prst="rect">
            <a:avLst/>
          </a:prstGeom>
        </p:spPr>
      </p:pic>
    </p:spTree>
    <p:extLst>
      <p:ext uri="{BB962C8B-B14F-4D97-AF65-F5344CB8AC3E}">
        <p14:creationId xmlns:p14="http://schemas.microsoft.com/office/powerpoint/2010/main" val="1794858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effectLst/>
              </a:rPr>
              <a:t>Hay tres pasos al crear un objeto de una clase:</a:t>
            </a:r>
            <a:br>
              <a:rPr lang="es-MX" dirty="0">
                <a:effectLst/>
              </a:rPr>
            </a:br>
            <a:endParaRPr lang="es-MX" dirty="0"/>
          </a:p>
        </p:txBody>
      </p:sp>
      <p:sp>
        <p:nvSpPr>
          <p:cNvPr id="3" name="Marcador de contenido 2"/>
          <p:cNvSpPr>
            <a:spLocks noGrp="1"/>
          </p:cNvSpPr>
          <p:nvPr>
            <p:ph idx="1"/>
          </p:nvPr>
        </p:nvSpPr>
        <p:spPr/>
        <p:txBody>
          <a:bodyPr>
            <a:normAutofit lnSpcReduction="10000"/>
          </a:bodyPr>
          <a:lstStyle/>
          <a:p>
            <a:pPr algn="just"/>
            <a:r>
              <a:rPr lang="es-MX" sz="2800" b="1" dirty="0">
                <a:effectLst/>
              </a:rPr>
              <a:t>Declaración</a:t>
            </a:r>
            <a:r>
              <a:rPr lang="es-MX" sz="2800" dirty="0">
                <a:effectLst/>
              </a:rPr>
              <a:t> - Una declaración de variable con un nombre de variable con un tipo de objeto.</a:t>
            </a:r>
          </a:p>
          <a:p>
            <a:pPr algn="just"/>
            <a:r>
              <a:rPr lang="es-MX" sz="2800" b="1" dirty="0">
                <a:effectLst/>
              </a:rPr>
              <a:t>Instancia</a:t>
            </a:r>
            <a:r>
              <a:rPr lang="es-MX" sz="2800" dirty="0">
                <a:effectLst/>
              </a:rPr>
              <a:t> - La palabra clave 'new' se utiliza para crear el objeto.</a:t>
            </a:r>
          </a:p>
          <a:p>
            <a:pPr algn="just"/>
            <a:r>
              <a:rPr lang="es-MX" sz="2800" b="1" dirty="0">
                <a:effectLst/>
              </a:rPr>
              <a:t>Inicialización</a:t>
            </a:r>
            <a:r>
              <a:rPr lang="es-MX" sz="2800" dirty="0">
                <a:effectLst/>
              </a:rPr>
              <a:t> - La palabra clave 'new' es seguida por una llamada a un constructor. Esta llamada inicializa el nuevo objeto.</a:t>
            </a:r>
          </a:p>
          <a:p>
            <a:endParaRPr lang="es-MX" dirty="0"/>
          </a:p>
        </p:txBody>
      </p:sp>
    </p:spTree>
    <p:extLst>
      <p:ext uri="{BB962C8B-B14F-4D97-AF65-F5344CB8AC3E}">
        <p14:creationId xmlns:p14="http://schemas.microsoft.com/office/powerpoint/2010/main" val="3496118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l="5271" t="7158" r="62387" b="49013"/>
          <a:stretch/>
        </p:blipFill>
        <p:spPr>
          <a:xfrm>
            <a:off x="3168949" y="2011681"/>
            <a:ext cx="5843451" cy="4454434"/>
          </a:xfrm>
          <a:prstGeom prst="rect">
            <a:avLst/>
          </a:prstGeom>
        </p:spPr>
      </p:pic>
    </p:spTree>
    <p:extLst>
      <p:ext uri="{BB962C8B-B14F-4D97-AF65-F5344CB8AC3E}">
        <p14:creationId xmlns:p14="http://schemas.microsoft.com/office/powerpoint/2010/main" val="4232946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pic>
        <p:nvPicPr>
          <p:cNvPr id="5" name="Marcador de contenido 4"/>
          <p:cNvPicPr>
            <a:picLocks noGrp="1" noChangeAspect="1"/>
          </p:cNvPicPr>
          <p:nvPr>
            <p:ph idx="1"/>
          </p:nvPr>
        </p:nvPicPr>
        <p:blipFill rotWithShape="1">
          <a:blip r:embed="rId2"/>
          <a:srcRect l="5239" t="68189" r="70075" b="21164"/>
          <a:stretch/>
        </p:blipFill>
        <p:spPr>
          <a:xfrm>
            <a:off x="913795" y="2550344"/>
            <a:ext cx="10589318" cy="2569028"/>
          </a:xfrm>
          <a:prstGeom prst="rect">
            <a:avLst/>
          </a:prstGeom>
        </p:spPr>
      </p:pic>
    </p:spTree>
    <p:extLst>
      <p:ext uri="{BB962C8B-B14F-4D97-AF65-F5344CB8AC3E}">
        <p14:creationId xmlns:p14="http://schemas.microsoft.com/office/powerpoint/2010/main" val="3620185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effectLst/>
              </a:rPr>
              <a:t>Acceso a variables de instancia y métodos</a:t>
            </a:r>
            <a:br>
              <a:rPr lang="es-MX" dirty="0">
                <a:effectLst/>
              </a:rPr>
            </a:br>
            <a:endParaRPr lang="es-MX" dirty="0"/>
          </a:p>
        </p:txBody>
      </p:sp>
      <p:sp>
        <p:nvSpPr>
          <p:cNvPr id="3" name="Marcador de contenido 2"/>
          <p:cNvSpPr>
            <a:spLocks noGrp="1"/>
          </p:cNvSpPr>
          <p:nvPr>
            <p:ph idx="1"/>
          </p:nvPr>
        </p:nvSpPr>
        <p:spPr/>
        <p:txBody>
          <a:bodyPr>
            <a:normAutofit/>
          </a:bodyPr>
          <a:lstStyle/>
          <a:p>
            <a:pPr algn="just"/>
            <a:r>
              <a:rPr lang="es-MX" sz="3600" dirty="0">
                <a:effectLst/>
              </a:rPr>
              <a:t>Las variables de instancia y los métodos se acceden a través de objetos creados. Para acceder a una variable de instancia, sigue la ruta de acceso completa </a:t>
            </a:r>
          </a:p>
        </p:txBody>
      </p:sp>
    </p:spTree>
    <p:extLst>
      <p:ext uri="{BB962C8B-B14F-4D97-AF65-F5344CB8AC3E}">
        <p14:creationId xmlns:p14="http://schemas.microsoft.com/office/powerpoint/2010/main" val="2078813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l="4329" t="29072" r="75509" b="52986"/>
          <a:stretch/>
        </p:blipFill>
        <p:spPr>
          <a:xfrm>
            <a:off x="0" y="0"/>
            <a:ext cx="12024258" cy="6858000"/>
          </a:xfrm>
          <a:prstGeom prst="rect">
            <a:avLst/>
          </a:prstGeom>
        </p:spPr>
      </p:pic>
    </p:spTree>
    <p:extLst>
      <p:ext uri="{BB962C8B-B14F-4D97-AF65-F5344CB8AC3E}">
        <p14:creationId xmlns:p14="http://schemas.microsoft.com/office/powerpoint/2010/main" val="665116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Ejemplo</a:t>
            </a:r>
          </a:p>
        </p:txBody>
      </p:sp>
      <p:pic>
        <p:nvPicPr>
          <p:cNvPr id="9" name="Marcador de contenido 8"/>
          <p:cNvPicPr>
            <a:picLocks noGrp="1" noChangeAspect="1"/>
          </p:cNvPicPr>
          <p:nvPr>
            <p:ph idx="1"/>
          </p:nvPr>
        </p:nvPicPr>
        <p:blipFill rotWithShape="1">
          <a:blip r:embed="rId2"/>
          <a:srcRect l="1029" t="16112" r="61194" b="32282"/>
          <a:stretch/>
        </p:blipFill>
        <p:spPr>
          <a:xfrm>
            <a:off x="1544800" y="1628319"/>
            <a:ext cx="9091749" cy="4868275"/>
          </a:xfrm>
          <a:prstGeom prst="rect">
            <a:avLst/>
          </a:prstGeom>
        </p:spPr>
      </p:pic>
    </p:spTree>
    <p:extLst>
      <p:ext uri="{BB962C8B-B14F-4D97-AF65-F5344CB8AC3E}">
        <p14:creationId xmlns:p14="http://schemas.microsoft.com/office/powerpoint/2010/main" val="315768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Mensaje de corrida</a:t>
            </a:r>
          </a:p>
        </p:txBody>
      </p:sp>
      <p:pic>
        <p:nvPicPr>
          <p:cNvPr id="4" name="Marcador de contenido 3"/>
          <p:cNvPicPr>
            <a:picLocks noGrp="1" noChangeAspect="1"/>
          </p:cNvPicPr>
          <p:nvPr>
            <p:ph idx="1"/>
          </p:nvPr>
        </p:nvPicPr>
        <p:blipFill rotWithShape="1">
          <a:blip r:embed="rId2"/>
          <a:srcRect t="79735" r="77365" b="5891"/>
          <a:stretch/>
        </p:blipFill>
        <p:spPr>
          <a:xfrm>
            <a:off x="1921772" y="2429691"/>
            <a:ext cx="8337806" cy="2978333"/>
          </a:xfrm>
          <a:prstGeom prst="rect">
            <a:avLst/>
          </a:prstGeom>
        </p:spPr>
      </p:pic>
    </p:spTree>
    <p:extLst>
      <p:ext uri="{BB962C8B-B14F-4D97-AF65-F5344CB8AC3E}">
        <p14:creationId xmlns:p14="http://schemas.microsoft.com/office/powerpoint/2010/main" val="1887748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Agradecimiento.</a:t>
            </a:r>
            <a:endParaRPr lang="es-MX" dirty="0"/>
          </a:p>
        </p:txBody>
      </p:sp>
      <p:sp>
        <p:nvSpPr>
          <p:cNvPr id="3" name="Marcador de contenido 2"/>
          <p:cNvSpPr>
            <a:spLocks noGrp="1"/>
          </p:cNvSpPr>
          <p:nvPr>
            <p:ph idx="1"/>
          </p:nvPr>
        </p:nvSpPr>
        <p:spPr>
          <a:xfrm>
            <a:off x="913795" y="2184135"/>
            <a:ext cx="10353762" cy="3695136"/>
          </a:xfrm>
        </p:spPr>
        <p:txBody>
          <a:bodyPr>
            <a:normAutofit/>
          </a:bodyPr>
          <a:lstStyle/>
          <a:p>
            <a:pPr algn="ctr"/>
            <a:r>
              <a:rPr lang="es-419" sz="2800" b="1" dirty="0"/>
              <a:t>Gracias por ver toda esta presentación.</a:t>
            </a:r>
            <a:endParaRPr lang="es-MX" sz="2800" b="1" dirty="0"/>
          </a:p>
        </p:txBody>
      </p:sp>
      <p:pic>
        <p:nvPicPr>
          <p:cNvPr id="1028" name="Picture 4" descr="Resultado de imagen para agradec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7606"/>
            <a:ext cx="12192000" cy="34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4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Programa en </a:t>
            </a:r>
            <a:r>
              <a:rPr lang="es-MX" dirty="0" err="1"/>
              <a:t>JAva</a:t>
            </a:r>
            <a:endParaRPr lang="es-MX" dirty="0"/>
          </a:p>
        </p:txBody>
      </p:sp>
      <p:sp>
        <p:nvSpPr>
          <p:cNvPr id="3" name="Marcador de contenido 2"/>
          <p:cNvSpPr>
            <a:spLocks noGrp="1"/>
          </p:cNvSpPr>
          <p:nvPr>
            <p:ph idx="1"/>
          </p:nvPr>
        </p:nvSpPr>
        <p:spPr/>
        <p:txBody>
          <a:bodyPr>
            <a:normAutofit/>
          </a:bodyPr>
          <a:lstStyle/>
          <a:p>
            <a:r>
              <a:rPr lang="es-MX" sz="4000" dirty="0">
                <a:effectLst/>
              </a:rPr>
              <a:t>Puede definirse como una colección de objetos que se comunican a través de la invocación de métodos de cada uno</a:t>
            </a:r>
            <a:endParaRPr lang="es-MX" sz="4000" dirty="0"/>
          </a:p>
        </p:txBody>
      </p:sp>
    </p:spTree>
    <p:extLst>
      <p:ext uri="{BB962C8B-B14F-4D97-AF65-F5344CB8AC3E}">
        <p14:creationId xmlns:p14="http://schemas.microsoft.com/office/powerpoint/2010/main" val="1903529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6" y="2096064"/>
            <a:ext cx="10353761" cy="1326321"/>
          </a:xfrm>
        </p:spPr>
        <p:txBody>
          <a:bodyPr>
            <a:normAutofit/>
          </a:bodyPr>
          <a:lstStyle/>
          <a:p>
            <a:r>
              <a:rPr lang="es-MX" sz="4000" dirty="0"/>
              <a:t>Repaso de conceptos</a:t>
            </a:r>
          </a:p>
        </p:txBody>
      </p:sp>
    </p:spTree>
    <p:extLst>
      <p:ext uri="{BB962C8B-B14F-4D97-AF65-F5344CB8AC3E}">
        <p14:creationId xmlns:p14="http://schemas.microsoft.com/office/powerpoint/2010/main" val="2907373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Objeto</a:t>
            </a:r>
          </a:p>
        </p:txBody>
      </p:sp>
      <p:sp>
        <p:nvSpPr>
          <p:cNvPr id="3" name="Marcador de contenido 2"/>
          <p:cNvSpPr>
            <a:spLocks noGrp="1"/>
          </p:cNvSpPr>
          <p:nvPr>
            <p:ph idx="1"/>
          </p:nvPr>
        </p:nvSpPr>
        <p:spPr/>
        <p:txBody>
          <a:bodyPr>
            <a:noAutofit/>
          </a:bodyPr>
          <a:lstStyle/>
          <a:p>
            <a:pPr algn="just"/>
            <a:r>
              <a:rPr lang="es-MX" sz="3600" dirty="0">
                <a:effectLst/>
              </a:rPr>
              <a:t>Los objetos tienen los estados y comportamientos. Ejemplo: Un perro tiene estados - color, nombre, raza, así como el comportamiento, tales como moviendo la cola, ladrar, comer. Un objeto es una instancia de una clase.</a:t>
            </a:r>
            <a:endParaRPr lang="es-MX" sz="3600" dirty="0"/>
          </a:p>
        </p:txBody>
      </p:sp>
    </p:spTree>
    <p:extLst>
      <p:ext uri="{BB962C8B-B14F-4D97-AF65-F5344CB8AC3E}">
        <p14:creationId xmlns:p14="http://schemas.microsoft.com/office/powerpoint/2010/main" val="3143187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Clase</a:t>
            </a:r>
            <a:endParaRPr lang="es-MX" dirty="0"/>
          </a:p>
        </p:txBody>
      </p:sp>
      <p:sp>
        <p:nvSpPr>
          <p:cNvPr id="3" name="Marcador de contenido 2"/>
          <p:cNvSpPr>
            <a:spLocks noGrp="1"/>
          </p:cNvSpPr>
          <p:nvPr>
            <p:ph idx="1"/>
          </p:nvPr>
        </p:nvSpPr>
        <p:spPr/>
        <p:txBody>
          <a:bodyPr>
            <a:normAutofit/>
          </a:bodyPr>
          <a:lstStyle/>
          <a:p>
            <a:pPr algn="just"/>
            <a:r>
              <a:rPr lang="es-MX" sz="3600" dirty="0">
                <a:effectLst/>
              </a:rPr>
              <a:t>Una clase puede ser definida como una plantilla / modelo que describe el comportamiento / estado que el objeto de este tipo es compatible.</a:t>
            </a:r>
            <a:endParaRPr lang="es-MX" sz="3600" dirty="0"/>
          </a:p>
        </p:txBody>
      </p:sp>
    </p:spTree>
    <p:extLst>
      <p:ext uri="{BB962C8B-B14F-4D97-AF65-F5344CB8AC3E}">
        <p14:creationId xmlns:p14="http://schemas.microsoft.com/office/powerpoint/2010/main" val="94962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Métodos</a:t>
            </a:r>
            <a:endParaRPr lang="es-MX" dirty="0"/>
          </a:p>
        </p:txBody>
      </p:sp>
      <p:sp>
        <p:nvSpPr>
          <p:cNvPr id="3" name="Marcador de contenido 2"/>
          <p:cNvSpPr>
            <a:spLocks noGrp="1"/>
          </p:cNvSpPr>
          <p:nvPr>
            <p:ph idx="1"/>
          </p:nvPr>
        </p:nvSpPr>
        <p:spPr/>
        <p:txBody>
          <a:bodyPr>
            <a:normAutofit/>
          </a:bodyPr>
          <a:lstStyle/>
          <a:p>
            <a:pPr algn="just"/>
            <a:r>
              <a:rPr lang="es-MX" sz="3600" dirty="0">
                <a:effectLst/>
              </a:rPr>
              <a:t>Un método es básicamente un comportamiento. Una clase puede contener muchos métodos. Es en procedimientos en los que las lógicas se escriben, los datos se manipula y todas las operaciones se ejecuta.</a:t>
            </a:r>
            <a:endParaRPr lang="es-MX" sz="3600" dirty="0"/>
          </a:p>
        </p:txBody>
      </p:sp>
    </p:spTree>
    <p:extLst>
      <p:ext uri="{BB962C8B-B14F-4D97-AF65-F5344CB8AC3E}">
        <p14:creationId xmlns:p14="http://schemas.microsoft.com/office/powerpoint/2010/main" val="145008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Las variables de instancia </a:t>
            </a:r>
            <a:endParaRPr lang="es-MX" dirty="0"/>
          </a:p>
        </p:txBody>
      </p:sp>
      <p:sp>
        <p:nvSpPr>
          <p:cNvPr id="3" name="Marcador de contenido 2"/>
          <p:cNvSpPr>
            <a:spLocks noGrp="1"/>
          </p:cNvSpPr>
          <p:nvPr>
            <p:ph idx="1"/>
          </p:nvPr>
        </p:nvSpPr>
        <p:spPr/>
        <p:txBody>
          <a:bodyPr>
            <a:normAutofit/>
          </a:bodyPr>
          <a:lstStyle/>
          <a:p>
            <a:pPr algn="just"/>
            <a:r>
              <a:rPr lang="es-MX" sz="3600" dirty="0">
                <a:effectLst/>
              </a:rPr>
              <a:t>Cada objeto tiene su conjunto único de variables de instancia. Estado de un objeto es creado por los valores asignados a estas variables de instancia.</a:t>
            </a:r>
            <a:endParaRPr lang="es-MX" sz="3600" dirty="0"/>
          </a:p>
        </p:txBody>
      </p:sp>
    </p:spTree>
    <p:extLst>
      <p:ext uri="{BB962C8B-B14F-4D97-AF65-F5344CB8AC3E}">
        <p14:creationId xmlns:p14="http://schemas.microsoft.com/office/powerpoint/2010/main" val="491685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TM04033921[[fn=Damasco]]</Template>
  <TotalTime>2072</TotalTime>
  <Words>397</Words>
  <Application>Microsoft Office PowerPoint</Application>
  <PresentationFormat>Panorámica</PresentationFormat>
  <Paragraphs>64</Paragraphs>
  <Slides>39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39</vt:i4>
      </vt:variant>
    </vt:vector>
  </HeadingPairs>
  <TitlesOfParts>
    <vt:vector size="43" baseType="lpstr">
      <vt:lpstr>Arial</vt:lpstr>
      <vt:lpstr>Bookman Old Style</vt:lpstr>
      <vt:lpstr>Rockwell</vt:lpstr>
      <vt:lpstr>Damask</vt:lpstr>
      <vt:lpstr>Programando en Java</vt:lpstr>
      <vt:lpstr>Programando en java. </vt:lpstr>
      <vt:lpstr>Tutorial de JAva</vt:lpstr>
      <vt:lpstr>Programa en JAva</vt:lpstr>
      <vt:lpstr>Repaso de conceptos</vt:lpstr>
      <vt:lpstr>Objeto</vt:lpstr>
      <vt:lpstr>Clase</vt:lpstr>
      <vt:lpstr>Métodos</vt:lpstr>
      <vt:lpstr>Las variables de instancia </vt:lpstr>
      <vt:lpstr>Importancia de los comentarios</vt:lpstr>
      <vt:lpstr>Comentarios de una línea</vt:lpstr>
      <vt:lpstr>Comentarios de varias líneas </vt:lpstr>
      <vt:lpstr>Programando mi Hola Mundo </vt:lpstr>
      <vt:lpstr>Abrimos netbeans</vt:lpstr>
      <vt:lpstr>New PRoyect</vt:lpstr>
      <vt:lpstr>Java Aplication</vt:lpstr>
      <vt:lpstr>Nombre y dirección de proyecto</vt:lpstr>
      <vt:lpstr>Presentación de PowerPoint</vt:lpstr>
      <vt:lpstr>Código </vt:lpstr>
      <vt:lpstr>Presentación de PowerPoint</vt:lpstr>
      <vt:lpstr>Presentación de PowerPoint</vt:lpstr>
      <vt:lpstr>Nombres de clase </vt:lpstr>
      <vt:lpstr>Case Sensitivity -</vt:lpstr>
      <vt:lpstr>Nombres de métodos</vt:lpstr>
      <vt:lpstr>Programa Nombre del archivo </vt:lpstr>
      <vt:lpstr>Ejemplo:</vt:lpstr>
      <vt:lpstr>Public static void main (String args []) </vt:lpstr>
      <vt:lpstr>Presentación de PowerPoint</vt:lpstr>
      <vt:lpstr>Ejemplo de Clase</vt:lpstr>
      <vt:lpstr>Constructores</vt:lpstr>
      <vt:lpstr>Constructor</vt:lpstr>
      <vt:lpstr>Hay tres pasos al crear un objeto de una clase: </vt:lpstr>
      <vt:lpstr>Presentación de PowerPoint</vt:lpstr>
      <vt:lpstr>Presentación de PowerPoint</vt:lpstr>
      <vt:lpstr>Acceso a variables de instancia y métodos </vt:lpstr>
      <vt:lpstr>Presentación de PowerPoint</vt:lpstr>
      <vt:lpstr>Ejemplo</vt:lpstr>
      <vt:lpstr>Mensaje de corrida</vt:lpstr>
      <vt:lpstr>Agradecimiento.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Instalar y usar Genymotion para Android Studio.</dc:title>
  <dc:creator>Daniel Padilla</dc:creator>
  <cp:lastModifiedBy>Daniel Padilla</cp:lastModifiedBy>
  <cp:revision>72</cp:revision>
  <dcterms:created xsi:type="dcterms:W3CDTF">2017-03-14T18:15:26Z</dcterms:created>
  <dcterms:modified xsi:type="dcterms:W3CDTF">2017-04-05T18:20:31Z</dcterms:modified>
</cp:coreProperties>
</file>